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0116800" cy="3108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515"/>
    <a:srgbClr val="011F5B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1096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5088045"/>
            <a:ext cx="17099280" cy="10823787"/>
          </a:xfrm>
        </p:spPr>
        <p:txBody>
          <a:bodyPr anchor="b"/>
          <a:lstStyle>
            <a:lvl1pPr algn="ctr">
              <a:defRPr sz="1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6329239"/>
            <a:ext cx="15087600" cy="7506121"/>
          </a:xfrm>
        </p:spPr>
        <p:txBody>
          <a:bodyPr/>
          <a:lstStyle>
            <a:lvl1pPr marL="0" indent="0" algn="ctr">
              <a:buNone/>
              <a:defRPr sz="5280"/>
            </a:lvl1pPr>
            <a:lvl2pPr marL="1005840" indent="0" algn="ctr">
              <a:buNone/>
              <a:defRPr sz="4400"/>
            </a:lvl2pPr>
            <a:lvl3pPr marL="2011680" indent="0" algn="ctr">
              <a:buNone/>
              <a:defRPr sz="3960"/>
            </a:lvl3pPr>
            <a:lvl4pPr marL="3017520" indent="0" algn="ctr">
              <a:buNone/>
              <a:defRPr sz="3520"/>
            </a:lvl4pPr>
            <a:lvl5pPr marL="4023360" indent="0" algn="ctr">
              <a:buNone/>
              <a:defRPr sz="3520"/>
            </a:lvl5pPr>
            <a:lvl6pPr marL="5029200" indent="0" algn="ctr">
              <a:buNone/>
              <a:defRPr sz="3520"/>
            </a:lvl6pPr>
            <a:lvl7pPr marL="6035040" indent="0" algn="ctr">
              <a:buNone/>
              <a:defRPr sz="3520"/>
            </a:lvl7pPr>
            <a:lvl8pPr marL="7040880" indent="0" algn="ctr">
              <a:buNone/>
              <a:defRPr sz="3520"/>
            </a:lvl8pPr>
            <a:lvl9pPr marL="8046720" indent="0" algn="ctr">
              <a:buNone/>
              <a:defRPr sz="3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5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1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6086" y="1655233"/>
            <a:ext cx="4337685" cy="26346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3031" y="1655233"/>
            <a:ext cx="12761595" cy="26346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6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0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554" y="7750819"/>
            <a:ext cx="17350740" cy="12932408"/>
          </a:xfrm>
        </p:spPr>
        <p:txBody>
          <a:bodyPr anchor="b"/>
          <a:lstStyle>
            <a:lvl1pPr>
              <a:defRPr sz="1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554" y="20805572"/>
            <a:ext cx="17350740" cy="6800848"/>
          </a:xfrm>
        </p:spPr>
        <p:txBody>
          <a:bodyPr/>
          <a:lstStyle>
            <a:lvl1pPr marL="0" indent="0">
              <a:buNone/>
              <a:defRPr sz="5280">
                <a:solidFill>
                  <a:schemeClr val="tx1"/>
                </a:solidFill>
              </a:defRPr>
            </a:lvl1pPr>
            <a:lvl2pPr marL="10058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2pPr>
            <a:lvl3pPr marL="201168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3pPr>
            <a:lvl4pPr marL="30175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4pPr>
            <a:lvl5pPr marL="402336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5pPr>
            <a:lvl6pPr marL="502920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6pPr>
            <a:lvl7pPr marL="603504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7pPr>
            <a:lvl8pPr marL="704088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8pPr>
            <a:lvl9pPr marL="80467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4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3030" y="8276166"/>
            <a:ext cx="8549640" cy="197260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4130" y="8276166"/>
            <a:ext cx="8549640" cy="197260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655240"/>
            <a:ext cx="17350740" cy="60092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652" y="7621272"/>
            <a:ext cx="8510348" cy="373506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652" y="11356340"/>
            <a:ext cx="8510348" cy="167034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4131" y="7621272"/>
            <a:ext cx="8552260" cy="373506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4131" y="11356340"/>
            <a:ext cx="8552260" cy="167034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3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3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1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2072640"/>
            <a:ext cx="6488192" cy="725424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2260" y="4476333"/>
            <a:ext cx="10184130" cy="22093767"/>
          </a:xfrm>
        </p:spPr>
        <p:txBody>
          <a:bodyPr/>
          <a:lstStyle>
            <a:lvl1pPr>
              <a:defRPr sz="7040"/>
            </a:lvl1pPr>
            <a:lvl2pPr>
              <a:defRPr sz="6160"/>
            </a:lvl2pPr>
            <a:lvl3pPr>
              <a:defRPr sz="528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9326880"/>
            <a:ext cx="6488192" cy="1727919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2072640"/>
            <a:ext cx="6488192" cy="725424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52260" y="4476333"/>
            <a:ext cx="10184130" cy="22093767"/>
          </a:xfrm>
        </p:spPr>
        <p:txBody>
          <a:bodyPr anchor="t"/>
          <a:lstStyle>
            <a:lvl1pPr marL="0" indent="0">
              <a:buNone/>
              <a:defRPr sz="7040"/>
            </a:lvl1pPr>
            <a:lvl2pPr marL="1005840" indent="0">
              <a:buNone/>
              <a:defRPr sz="6160"/>
            </a:lvl2pPr>
            <a:lvl3pPr marL="2011680" indent="0">
              <a:buNone/>
              <a:defRPr sz="5280"/>
            </a:lvl3pPr>
            <a:lvl4pPr marL="3017520" indent="0">
              <a:buNone/>
              <a:defRPr sz="4400"/>
            </a:lvl4pPr>
            <a:lvl5pPr marL="4023360" indent="0">
              <a:buNone/>
              <a:defRPr sz="4400"/>
            </a:lvl5pPr>
            <a:lvl6pPr marL="5029200" indent="0">
              <a:buNone/>
              <a:defRPr sz="4400"/>
            </a:lvl6pPr>
            <a:lvl7pPr marL="6035040" indent="0">
              <a:buNone/>
              <a:defRPr sz="4400"/>
            </a:lvl7pPr>
            <a:lvl8pPr marL="7040880" indent="0">
              <a:buNone/>
              <a:defRPr sz="4400"/>
            </a:lvl8pPr>
            <a:lvl9pPr marL="8046720" indent="0">
              <a:buNone/>
              <a:defRPr sz="4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9326880"/>
            <a:ext cx="6488192" cy="1727919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8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30" y="1655240"/>
            <a:ext cx="17350740" cy="600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030" y="8276166"/>
            <a:ext cx="17350740" cy="19726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3030" y="28815460"/>
            <a:ext cx="452628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761C5-5839-4D3D-A874-271BB1853741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3690" y="28815460"/>
            <a:ext cx="678942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7490" y="28815460"/>
            <a:ext cx="452628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CBF19-A824-4BF2-A1A8-2216CCF31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9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011680" rtl="0" eaLnBrk="1" latinLnBrk="0" hangingPunct="1">
        <a:lnSpc>
          <a:spcPct val="90000"/>
        </a:lnSpc>
        <a:spcBef>
          <a:spcPct val="0"/>
        </a:spcBef>
        <a:buNone/>
        <a:defRPr sz="9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2920" indent="-502920" algn="l" defTabSz="201168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616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5204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53212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5379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5438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5496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3pPr>
      <a:lvl4pPr marL="30175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02336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0350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0408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0467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20116800" cy="46120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34696" tIns="117348" rIns="234696" bIns="1173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259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n-US" sz="6844" dirty="0">
                <a:solidFill>
                  <a:schemeClr val="bg1"/>
                </a:solidFill>
              </a:rPr>
              <a:t>Authors </a:t>
            </a:r>
            <a:r>
              <a:rPr lang="en-US" sz="5133" dirty="0">
                <a:solidFill>
                  <a:schemeClr val="bg1"/>
                </a:solidFill>
              </a:rPr>
              <a:t>(with optional email addresses)</a:t>
            </a:r>
            <a:endParaRPr lang="en-US" sz="6844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12003"/>
            <a:ext cx="20116800" cy="5235168"/>
          </a:xfrm>
          <a:prstGeom prst="rect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34696" tIns="117348" rIns="234696" bIns="1173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21" b="1" dirty="0">
                <a:solidFill>
                  <a:schemeClr val="tx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8021" dirty="0">
                <a:solidFill>
                  <a:schemeClr val="tx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8021" dirty="0">
                <a:solidFill>
                  <a:schemeClr val="tx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8021" dirty="0">
                <a:solidFill>
                  <a:schemeClr val="tx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8021" dirty="0">
                <a:solidFill>
                  <a:schemeClr val="tx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8021" dirty="0">
                <a:solidFill>
                  <a:schemeClr val="tx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the important words.</a:t>
            </a:r>
            <a:endParaRPr lang="en-US" sz="802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2774" y="10321566"/>
            <a:ext cx="12119024" cy="136003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5580" tIns="65193" rIns="195580" bIns="65193" rtlCol="0" anchor="t"/>
          <a:lstStyle/>
          <a:p>
            <a:pPr>
              <a:lnSpc>
                <a:spcPct val="120000"/>
              </a:lnSpc>
            </a:pPr>
            <a:r>
              <a:rPr lang="en-US" sz="6000" b="1" dirty="0">
                <a:solidFill>
                  <a:schemeClr val="tx1"/>
                </a:solidFill>
                <a:cs typeface="Arial" panose="020B0604020202020204" pitchFamily="34" charset="0"/>
              </a:rPr>
              <a:t>INTRO</a:t>
            </a:r>
          </a:p>
          <a:p>
            <a:pPr marL="407441" indent="-40744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Just give </a:t>
            </a:r>
            <a:r>
              <a:rPr lang="en-US" sz="4400" i="1" dirty="0">
                <a:solidFill>
                  <a:schemeClr val="tx1"/>
                </a:solidFill>
                <a:cs typeface="Arial" panose="020B0604020202020204" pitchFamily="34" charset="0"/>
              </a:rPr>
              <a:t>quick</a:t>
            </a: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 context for the gap you’re filling.</a:t>
            </a:r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6000" b="1" dirty="0">
                <a:solidFill>
                  <a:schemeClr val="tx1"/>
                </a:solidFill>
                <a:cs typeface="Arial" panose="020B0604020202020204" pitchFamily="34" charset="0"/>
              </a:rPr>
              <a:t>METHODS</a:t>
            </a:r>
          </a:p>
          <a:p>
            <a:pPr marL="529673" indent="-529673">
              <a:lnSpc>
                <a:spcPct val="120000"/>
              </a:lnSpc>
              <a:buFont typeface="+mj-lt"/>
              <a:buAutoNum type="arabicPeriod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N = ###, </a:t>
            </a:r>
          </a:p>
          <a:p>
            <a:pPr marL="529673" indent="-529673">
              <a:lnSpc>
                <a:spcPct val="120000"/>
              </a:lnSpc>
              <a:buFont typeface="+mj-lt"/>
              <a:buAutoNum type="arabicPeriod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Collected this</a:t>
            </a:r>
          </a:p>
          <a:p>
            <a:pPr marL="529673" indent="-529673">
              <a:lnSpc>
                <a:spcPct val="120000"/>
              </a:lnSpc>
              <a:buFont typeface="+mj-lt"/>
              <a:buAutoNum type="arabicPeriod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Tested with X statistical test</a:t>
            </a:r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6000" b="1" dirty="0">
                <a:solidFill>
                  <a:schemeClr val="tx1"/>
                </a:solidFill>
                <a:cs typeface="Arial" panose="020B0604020202020204" pitchFamily="34" charset="0"/>
              </a:rPr>
              <a:t>RESULTS</a:t>
            </a:r>
          </a:p>
          <a:p>
            <a:pPr marL="407441" indent="-40744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Graph or table with essential results only.</a:t>
            </a:r>
          </a:p>
          <a:p>
            <a:pPr marL="407441" indent="-40744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All the other correlations in the ammo bar</a:t>
            </a:r>
          </a:p>
          <a:p>
            <a:pPr>
              <a:lnSpc>
                <a:spcPct val="120000"/>
              </a:lnSpc>
            </a:pPr>
            <a:endParaRPr lang="en-US" sz="4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6000" b="1" dirty="0">
                <a:solidFill>
                  <a:schemeClr val="tx1"/>
                </a:solidFill>
                <a:cs typeface="Arial" panose="020B0604020202020204" pitchFamily="34" charset="0"/>
              </a:rPr>
              <a:t>DISCUSSION</a:t>
            </a:r>
          </a:p>
          <a:p>
            <a:pPr marL="325953" indent="-325953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“If this result actually generalized and I didn’t have to humbly disclaim the possibility of a thousand confounds and limitations, it would imply that….”</a:t>
            </a:r>
          </a:p>
          <a:p>
            <a:pPr marL="325953" indent="-325953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4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529673" indent="-529673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Keep 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 size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 as high above 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40+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 as possible.</a:t>
            </a:r>
          </a:p>
          <a:p>
            <a:pPr marL="529673" indent="-529673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INSERT for objects, do NOT copy/paste, especially “paste as picture”</a:t>
            </a:r>
          </a:p>
          <a:p>
            <a:pPr marL="529673" indent="-529673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Less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 content =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more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 readers.</a:t>
            </a:r>
            <a:endParaRPr lang="en-US" sz="2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481050" y="10367375"/>
            <a:ext cx="5929716" cy="13544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5580" tIns="65193" rIns="195580" bIns="65193" rtlCol="0" anchor="t"/>
          <a:lstStyle/>
          <a:p>
            <a:r>
              <a:rPr lang="en-US" sz="6000" b="1" dirty="0">
                <a:solidFill>
                  <a:schemeClr val="tx1"/>
                </a:solidFill>
                <a:cs typeface="Arial" panose="020B0604020202020204" pitchFamily="34" charset="0"/>
              </a:rPr>
              <a:t>AMMO BAR</a:t>
            </a:r>
          </a:p>
          <a:p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4400" b="1" dirty="0">
                <a:solidFill>
                  <a:schemeClr val="tx1"/>
                </a:solidFill>
                <a:cs typeface="Arial" panose="020B0604020202020204" pitchFamily="34" charset="0"/>
              </a:rPr>
              <a:t>Delete this and replace it with your…</a:t>
            </a:r>
          </a:p>
          <a:p>
            <a:pPr marL="814882" indent="-814882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Extra Graphs</a:t>
            </a:r>
          </a:p>
          <a:p>
            <a:pPr marL="814882" indent="-814882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Extra Correlation tables</a:t>
            </a:r>
          </a:p>
          <a:p>
            <a:pPr marL="814882" indent="-814882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Extra Figures</a:t>
            </a:r>
          </a:p>
          <a:p>
            <a:pPr marL="814882" indent="-814882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814882" indent="-814882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cs typeface="Arial" panose="020B0604020202020204" pitchFamily="34" charset="0"/>
              </a:rPr>
              <a:t>Any references</a:t>
            </a:r>
          </a:p>
          <a:p>
            <a:pPr algn="ctr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8569430"/>
            <a:ext cx="20116800" cy="25201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81"/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13117832" y="9847171"/>
            <a:ext cx="0" cy="18722259"/>
          </a:xfrm>
          <a:prstGeom prst="line">
            <a:avLst/>
          </a:prstGeom>
          <a:ln w="76200">
            <a:solidFill>
              <a:srgbClr val="011F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black and yellow shield with a black and yellow flag&#10;&#10;Description automatically generated">
            <a:extLst>
              <a:ext uri="{FF2B5EF4-FFF2-40B4-BE49-F238E27FC236}">
                <a16:creationId xmlns:a16="http://schemas.microsoft.com/office/drawing/2014/main" id="{A308CFDC-E488-7C2A-F198-D84BEF9FEB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5549" y="430613"/>
            <a:ext cx="1653708" cy="254671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95FCD5D-4CDB-DF24-F86F-37E6BB3544B6}"/>
              </a:ext>
            </a:extLst>
          </p:cNvPr>
          <p:cNvSpPr txBox="1"/>
          <p:nvPr/>
        </p:nvSpPr>
        <p:spPr>
          <a:xfrm>
            <a:off x="655991" y="29587949"/>
            <a:ext cx="5758875" cy="61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22" dirty="0">
                <a:solidFill>
                  <a:schemeClr val="bg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Code Link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29A3FE0-980B-D7CD-2A6B-73214535ED58}"/>
              </a:ext>
            </a:extLst>
          </p:cNvPr>
          <p:cNvGrpSpPr/>
          <p:nvPr/>
        </p:nvGrpSpPr>
        <p:grpSpPr>
          <a:xfrm>
            <a:off x="837378" y="29027390"/>
            <a:ext cx="1577634" cy="1615321"/>
            <a:chOff x="1793070" y="39990224"/>
            <a:chExt cx="3979079" cy="398654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CF1AF5E-C063-D22A-4E29-F4F041C330DE}"/>
                </a:ext>
              </a:extLst>
            </p:cNvPr>
            <p:cNvSpPr/>
            <p:nvPr/>
          </p:nvSpPr>
          <p:spPr>
            <a:xfrm>
              <a:off x="1793070" y="39990224"/>
              <a:ext cx="3979079" cy="39865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174"/>
            </a:p>
          </p:txBody>
        </p:sp>
        <p:pic>
          <p:nvPicPr>
            <p:cNvPr id="22" name="Graphic 25">
              <a:extLst>
                <a:ext uri="{FF2B5EF4-FFF2-40B4-BE49-F238E27FC236}">
                  <a16:creationId xmlns:a16="http://schemas.microsoft.com/office/drawing/2014/main" id="{7011E0BC-D3E6-ACE8-7562-D388ED654C8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958386" y="40202871"/>
              <a:ext cx="3699463" cy="3699462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C7A80E1-8FDB-DE1E-EB32-41CDF04C3FF6}"/>
              </a:ext>
            </a:extLst>
          </p:cNvPr>
          <p:cNvSpPr txBox="1"/>
          <p:nvPr/>
        </p:nvSpPr>
        <p:spPr>
          <a:xfrm>
            <a:off x="401810" y="387894"/>
            <a:ext cx="3328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CMSC 473/673: Introduction to Natural Language Processing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Spring 2026</a:t>
            </a:r>
          </a:p>
        </p:txBody>
      </p:sp>
    </p:spTree>
    <p:extLst>
      <p:ext uri="{BB962C8B-B14F-4D97-AF65-F5344CB8AC3E}">
        <p14:creationId xmlns:p14="http://schemas.microsoft.com/office/powerpoint/2010/main" val="364254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</TotalTime>
  <Words>164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Lato Black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Martin</dc:creator>
  <cp:lastModifiedBy>Lara Martin</cp:lastModifiedBy>
  <cp:revision>27</cp:revision>
  <dcterms:created xsi:type="dcterms:W3CDTF">2019-06-10T17:31:54Z</dcterms:created>
  <dcterms:modified xsi:type="dcterms:W3CDTF">2026-05-03T19:19:37Z</dcterms:modified>
</cp:coreProperties>
</file>